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43724125109361328"/>
          <c:y val="3.6840603590829503E-2"/>
          <c:w val="0.44795516185476897"/>
          <c:h val="0.67603150254024647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rgbClr val="0B488B"/>
            </a:solidFill>
            <a:ln w="44450">
              <a:noFill/>
              <a:prstDash val="solid"/>
            </a:ln>
          </c:spPr>
          <c:invertIfNegative val="0"/>
          <c:dPt>
            <c:idx val="1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  <a:ln w="44450">
                <a:noFill/>
                <a:prstDash val="solid"/>
              </a:ln>
            </c:spPr>
            <c:extLst>
              <c:ext xmlns:c16="http://schemas.microsoft.com/office/drawing/2014/chart" uri="{C3380CC4-5D6E-409C-BE32-E72D297353CC}">
                <c16:uniqueId val="{00000001-6832-43E4-B441-5DB80C14A27E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Sheet1!$A$2:$A$10</c:f>
              <c:strCache>
                <c:ptCount val="9"/>
                <c:pt idx="0">
                  <c:v>2017, n=1000</c:v>
                </c:pt>
                <c:pt idx="1">
                  <c:v>2016, n=1000</c:v>
                </c:pt>
                <c:pt idx="2">
                  <c:v>IKÄRYHMÄT 2017</c:v>
                </c:pt>
                <c:pt idx="3">
                  <c:v>15-24 -vuotiaat, n=156</c:v>
                </c:pt>
                <c:pt idx="4">
                  <c:v>25-34 -vuotiaat, n=170</c:v>
                </c:pt>
                <c:pt idx="5">
                  <c:v>35-44 -vuotiaat, n=161</c:v>
                </c:pt>
                <c:pt idx="6">
                  <c:v>45-54 -vuotiaat, n=176</c:v>
                </c:pt>
                <c:pt idx="7">
                  <c:v>55-64 -vuotiaat, n=180</c:v>
                </c:pt>
                <c:pt idx="8">
                  <c:v>65-74 -vuotiaat, n=157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95</c:v>
                </c:pt>
                <c:pt idx="1">
                  <c:v>91</c:v>
                </c:pt>
                <c:pt idx="3">
                  <c:v>95</c:v>
                </c:pt>
                <c:pt idx="4">
                  <c:v>94</c:v>
                </c:pt>
                <c:pt idx="5">
                  <c:v>95</c:v>
                </c:pt>
                <c:pt idx="6">
                  <c:v>93</c:v>
                </c:pt>
                <c:pt idx="7">
                  <c:v>99</c:v>
                </c:pt>
                <c:pt idx="8">
                  <c:v>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832-43E4-B441-5DB80C14A27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235721088"/>
        <c:axId val="235723392"/>
      </c:barChart>
      <c:catAx>
        <c:axId val="2357210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ln w="3181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</c:spPr>
        <c:txPr>
          <a:bodyPr rot="0" vert="horz"/>
          <a:lstStyle/>
          <a:p>
            <a:pPr>
              <a:defRPr sz="900"/>
            </a:pPr>
            <a:endParaRPr lang="fi-FI"/>
          </a:p>
        </c:txPr>
        <c:crossAx val="235723392"/>
        <c:crosses val="autoZero"/>
        <c:auto val="0"/>
        <c:lblAlgn val="ctr"/>
        <c:lblOffset val="100"/>
        <c:noMultiLvlLbl val="0"/>
      </c:catAx>
      <c:valAx>
        <c:axId val="235723392"/>
        <c:scaling>
          <c:orientation val="minMax"/>
          <c:max val="100"/>
          <c:min val="0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3181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</c:spPr>
        <c:txPr>
          <a:bodyPr rot="0" vert="horz"/>
          <a:lstStyle/>
          <a:p>
            <a:pPr>
              <a:defRPr sz="1100"/>
            </a:pPr>
            <a:endParaRPr lang="fi-FI"/>
          </a:p>
        </c:txPr>
        <c:crossAx val="235721088"/>
        <c:crosses val="max"/>
        <c:crossBetween val="between"/>
        <c:majorUnit val="20"/>
        <c:minorUnit val="20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Calibri" pitchFamily="34" charset="0"/>
          <a:ea typeface="Arial"/>
          <a:cs typeface="Arial"/>
        </a:defRPr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8963937869337271"/>
          <c:y val="3.6840603590829503E-2"/>
          <c:w val="0.46462182852143474"/>
          <c:h val="0.67603150254024591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B488B"/>
            </a:solidFill>
            <a:ln w="44450">
              <a:noFill/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Painetut sanomalehdet</c:v>
                </c:pt>
                <c:pt idx="1">
                  <c:v>Yleisradion televisiokanavat</c:v>
                </c:pt>
                <c:pt idx="2">
                  <c:v>Yleisradion radiokanavat</c:v>
                </c:pt>
                <c:pt idx="3">
                  <c:v>Sanomalehtien digitaaliset palvelut</c:v>
                </c:pt>
                <c:pt idx="4">
                  <c:v>Yleisradion digitaaliset palvelut</c:v>
                </c:pt>
                <c:pt idx="5">
                  <c:v>Google</c:v>
                </c:pt>
                <c:pt idx="6">
                  <c:v>Aikakauslehdet</c:v>
                </c:pt>
                <c:pt idx="7">
                  <c:v>Wikipedia</c:v>
                </c:pt>
                <c:pt idx="8">
                  <c:v>Yksityiset/kaupalliset televisiokanavat</c:v>
                </c:pt>
                <c:pt idx="9">
                  <c:v>Painetut kaupunkilehdet (ilmaislehdet)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83</c:v>
                </c:pt>
                <c:pt idx="1">
                  <c:v>80</c:v>
                </c:pt>
                <c:pt idx="2">
                  <c:v>62</c:v>
                </c:pt>
                <c:pt idx="3">
                  <c:v>57</c:v>
                </c:pt>
                <c:pt idx="4">
                  <c:v>40</c:v>
                </c:pt>
                <c:pt idx="5">
                  <c:v>39</c:v>
                </c:pt>
                <c:pt idx="6">
                  <c:v>38</c:v>
                </c:pt>
                <c:pt idx="7">
                  <c:v>29</c:v>
                </c:pt>
                <c:pt idx="8">
                  <c:v>28</c:v>
                </c:pt>
                <c:pt idx="9">
                  <c:v>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EDB-4E37-BF9D-338F0F596C9D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BFBFB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Sheet1!$A$2:$A$11</c:f>
              <c:strCache>
                <c:ptCount val="10"/>
                <c:pt idx="0">
                  <c:v>Painetut sanomalehdet</c:v>
                </c:pt>
                <c:pt idx="1">
                  <c:v>Yleisradion televisiokanavat</c:v>
                </c:pt>
                <c:pt idx="2">
                  <c:v>Yleisradion radiokanavat</c:v>
                </c:pt>
                <c:pt idx="3">
                  <c:v>Sanomalehtien digitaaliset palvelut</c:v>
                </c:pt>
                <c:pt idx="4">
                  <c:v>Yleisradion digitaaliset palvelut</c:v>
                </c:pt>
                <c:pt idx="5">
                  <c:v>Google</c:v>
                </c:pt>
                <c:pt idx="6">
                  <c:v>Aikakauslehdet</c:v>
                </c:pt>
                <c:pt idx="7">
                  <c:v>Wikipedia</c:v>
                </c:pt>
                <c:pt idx="8">
                  <c:v>Yksityiset/kaupalliset televisiokanavat</c:v>
                </c:pt>
                <c:pt idx="9">
                  <c:v>Painetut kaupunkilehdet (ilmaislehdet)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79</c:v>
                </c:pt>
                <c:pt idx="1">
                  <c:v>78</c:v>
                </c:pt>
                <c:pt idx="2">
                  <c:v>60</c:v>
                </c:pt>
                <c:pt idx="3">
                  <c:v>52</c:v>
                </c:pt>
                <c:pt idx="4">
                  <c:v>33</c:v>
                </c:pt>
                <c:pt idx="5">
                  <c:v>46</c:v>
                </c:pt>
                <c:pt idx="6">
                  <c:v>35</c:v>
                </c:pt>
                <c:pt idx="7">
                  <c:v>32</c:v>
                </c:pt>
                <c:pt idx="8">
                  <c:v>28</c:v>
                </c:pt>
                <c:pt idx="9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EDB-4E37-BF9D-338F0F596C9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"/>
        <c:axId val="235603840"/>
        <c:axId val="235605376"/>
      </c:barChart>
      <c:catAx>
        <c:axId val="2356038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81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fi-FI"/>
          </a:p>
        </c:txPr>
        <c:crossAx val="235605376"/>
        <c:crosses val="autoZero"/>
        <c:auto val="0"/>
        <c:lblAlgn val="ctr"/>
        <c:lblOffset val="100"/>
        <c:noMultiLvlLbl val="0"/>
      </c:catAx>
      <c:valAx>
        <c:axId val="235605376"/>
        <c:scaling>
          <c:orientation val="minMax"/>
          <c:max val="100"/>
          <c:min val="0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3181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i-FI"/>
          </a:p>
        </c:txPr>
        <c:crossAx val="235603840"/>
        <c:crosses val="max"/>
        <c:crossBetween val="between"/>
        <c:majorUnit val="20"/>
        <c:minorUnit val="20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Calibri" pitchFamily="34" charset="0"/>
          <a:ea typeface="Arial"/>
          <a:cs typeface="Arial"/>
        </a:defRPr>
      </a:pPr>
      <a:endParaRPr lang="fi-FI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45219358342900184"/>
          <c:y val="3.6840603590829503E-2"/>
          <c:w val="0.46462182852143474"/>
          <c:h val="0.67603150254024613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rgbClr val="0B488B"/>
            </a:solidFill>
            <a:ln w="44450">
              <a:noFill/>
              <a:prstDash val="solid"/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Aikakauslehtien digitaaliset palvelut</c:v>
                </c:pt>
                <c:pt idx="1">
                  <c:v>Yksityiset/kaupalliset radiokanavat</c:v>
                </c:pt>
                <c:pt idx="2">
                  <c:v>Youtube</c:v>
                </c:pt>
                <c:pt idx="3">
                  <c:v>Kaupunkilehtien digitaaliset palvelut</c:v>
                </c:pt>
                <c:pt idx="4">
                  <c:v>Verkossa olevat uutisportaalit</c:v>
                </c:pt>
                <c:pt idx="5">
                  <c:v>Facebook</c:v>
                </c:pt>
                <c:pt idx="6">
                  <c:v>WhatsApp</c:v>
                </c:pt>
                <c:pt idx="7">
                  <c:v>Twitter</c:v>
                </c:pt>
                <c:pt idx="8">
                  <c:v>LinkedIn</c:v>
                </c:pt>
                <c:pt idx="9">
                  <c:v>Instagram</c:v>
                </c:pt>
                <c:pt idx="10">
                  <c:v>Reddit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14</c:v>
                </c:pt>
                <c:pt idx="1">
                  <c:v>14</c:v>
                </c:pt>
                <c:pt idx="2">
                  <c:v>12</c:v>
                </c:pt>
                <c:pt idx="3">
                  <c:v>11</c:v>
                </c:pt>
                <c:pt idx="4">
                  <c:v>9</c:v>
                </c:pt>
                <c:pt idx="5">
                  <c:v>9</c:v>
                </c:pt>
                <c:pt idx="6">
                  <c:v>5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AC-4598-8D99-CA456414207A}"/>
            </c:ext>
          </c:extLst>
        </c:ser>
        <c:ser>
          <c:idx val="0"/>
          <c:order val="1"/>
          <c:tx>
            <c:strRef>
              <c:f>Sheet1!$C$1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rgbClr val="BFBFBF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000"/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Sheet1!$A$2:$A$12</c:f>
              <c:strCache>
                <c:ptCount val="11"/>
                <c:pt idx="0">
                  <c:v>Aikakauslehtien digitaaliset palvelut</c:v>
                </c:pt>
                <c:pt idx="1">
                  <c:v>Yksityiset/kaupalliset radiokanavat</c:v>
                </c:pt>
                <c:pt idx="2">
                  <c:v>Youtube</c:v>
                </c:pt>
                <c:pt idx="3">
                  <c:v>Kaupunkilehtien digitaaliset palvelut</c:v>
                </c:pt>
                <c:pt idx="4">
                  <c:v>Verkossa olevat uutisportaalit</c:v>
                </c:pt>
                <c:pt idx="5">
                  <c:v>Facebook</c:v>
                </c:pt>
                <c:pt idx="6">
                  <c:v>WhatsApp</c:v>
                </c:pt>
                <c:pt idx="7">
                  <c:v>Twitter</c:v>
                </c:pt>
                <c:pt idx="8">
                  <c:v>LinkedIn</c:v>
                </c:pt>
                <c:pt idx="9">
                  <c:v>Instagram</c:v>
                </c:pt>
                <c:pt idx="10">
                  <c:v>Reddit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13</c:v>
                </c:pt>
                <c:pt idx="1">
                  <c:v>18</c:v>
                </c:pt>
                <c:pt idx="2">
                  <c:v>14</c:v>
                </c:pt>
                <c:pt idx="3">
                  <c:v>10</c:v>
                </c:pt>
                <c:pt idx="4">
                  <c:v>13</c:v>
                </c:pt>
                <c:pt idx="5">
                  <c:v>13</c:v>
                </c:pt>
                <c:pt idx="6">
                  <c:v>5</c:v>
                </c:pt>
                <c:pt idx="7">
                  <c:v>4</c:v>
                </c:pt>
                <c:pt idx="8">
                  <c:v>3</c:v>
                </c:pt>
                <c:pt idx="9">
                  <c:v>3</c:v>
                </c:pt>
                <c:pt idx="1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AC-4598-8D99-CA456414207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8"/>
        <c:axId val="236810624"/>
        <c:axId val="236812160"/>
      </c:barChart>
      <c:catAx>
        <c:axId val="236810624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low"/>
        <c:spPr>
          <a:ln w="3181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</c:spPr>
        <c:txPr>
          <a:bodyPr rot="0" vert="horz"/>
          <a:lstStyle/>
          <a:p>
            <a:pPr>
              <a:defRPr sz="1000"/>
            </a:pPr>
            <a:endParaRPr lang="fi-FI"/>
          </a:p>
        </c:txPr>
        <c:crossAx val="236812160"/>
        <c:crosses val="autoZero"/>
        <c:auto val="0"/>
        <c:lblAlgn val="ctr"/>
        <c:lblOffset val="100"/>
        <c:noMultiLvlLbl val="0"/>
      </c:catAx>
      <c:valAx>
        <c:axId val="236812160"/>
        <c:scaling>
          <c:orientation val="minMax"/>
          <c:max val="100"/>
          <c:min val="0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ln w="3181">
            <a:solidFill>
              <a:sysClr val="windowText" lastClr="000000">
                <a:lumMod val="50000"/>
                <a:lumOff val="50000"/>
              </a:sysClr>
            </a:solidFill>
            <a:prstDash val="solid"/>
          </a:ln>
        </c:spPr>
        <c:txPr>
          <a:bodyPr rot="0" vert="horz"/>
          <a:lstStyle/>
          <a:p>
            <a:pPr>
              <a:defRPr/>
            </a:pPr>
            <a:endParaRPr lang="fi-FI"/>
          </a:p>
        </c:txPr>
        <c:crossAx val="236810624"/>
        <c:crosses val="max"/>
        <c:crossBetween val="between"/>
        <c:majorUnit val="20"/>
        <c:minorUnit val="20"/>
      </c:valAx>
    </c:plotArea>
    <c:legend>
      <c:legendPos val="b"/>
      <c:layout>
        <c:manualLayout>
          <c:xMode val="edge"/>
          <c:yMode val="edge"/>
          <c:x val="0.44326909003056097"/>
          <c:y val="0.80509947561093242"/>
          <c:w val="0.23104134813944835"/>
          <c:h val="6.2371578382332392E-2"/>
        </c:manualLayout>
      </c:layout>
      <c:overlay val="0"/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chemeClr val="tx1"/>
          </a:solidFill>
          <a:latin typeface="Calibri" pitchFamily="34" charset="0"/>
          <a:ea typeface="Arial"/>
          <a:cs typeface="Arial"/>
        </a:defRPr>
      </a:pPr>
      <a:endParaRPr lang="fi-FI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1A725-B87D-4258-96E6-FD2AAA0C2165}" type="datetimeFigureOut">
              <a:rPr lang="fi-FI" smtClean="0"/>
              <a:t>8.12.2017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EA7822-CF47-45BD-836C-2264CE8D59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148052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00450-9867-4DAE-8BD3-CBEF76D478B0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8664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00450-9867-4DAE-8BD3-CBEF76D478B0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22439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416C-9AD9-43E1-B8DA-837CA3064E02}" type="datetimeFigureOut">
              <a:rPr lang="fi-FI" smtClean="0"/>
              <a:pPr/>
              <a:t>8.12.2017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2E6A-8DD9-45AF-955E-6987201615F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76692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4417" y="653819"/>
            <a:ext cx="10848180" cy="1143000"/>
          </a:xfrm>
        </p:spPr>
        <p:txBody>
          <a:bodyPr>
            <a:normAutofit/>
          </a:bodyPr>
          <a:lstStyle>
            <a:lvl1pPr algn="l">
              <a:defRPr sz="2933" b="1">
                <a:solidFill>
                  <a:schemeClr val="accent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09600" y="1892829"/>
            <a:ext cx="10972800" cy="4233335"/>
          </a:xfrm>
        </p:spPr>
        <p:txBody>
          <a:bodyPr/>
          <a:lstStyle>
            <a:lvl1pPr marL="0" indent="0">
              <a:buNone/>
              <a:defRPr sz="2400"/>
            </a:lvl1pPr>
            <a:lvl2pPr marL="990575" indent="-380990">
              <a:buFont typeface="Arial" panose="020B0604020202020204" pitchFamily="34" charset="0"/>
              <a:buChar char="•"/>
              <a:defRPr sz="1867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416C-9AD9-43E1-B8DA-837CA3064E02}" type="datetimeFigureOut">
              <a:rPr lang="fi-FI" smtClean="0"/>
              <a:pPr/>
              <a:t>8.12.2017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2E6A-8DD9-45AF-955E-6987201615F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09188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4417" y="653819"/>
            <a:ext cx="10848180" cy="1143000"/>
          </a:xfrm>
        </p:spPr>
        <p:txBody>
          <a:bodyPr>
            <a:normAutofit/>
          </a:bodyPr>
          <a:lstStyle>
            <a:lvl1pPr algn="l">
              <a:defRPr sz="2933" b="1">
                <a:solidFill>
                  <a:schemeClr val="accent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09600" y="1892829"/>
            <a:ext cx="5582411" cy="4233335"/>
          </a:xfrm>
        </p:spPr>
        <p:txBody>
          <a:bodyPr/>
          <a:lstStyle>
            <a:lvl1pPr marL="0" indent="0">
              <a:buNone/>
              <a:defRPr sz="2400"/>
            </a:lvl1pPr>
            <a:lvl2pPr marL="990575" indent="-380990">
              <a:buFont typeface="Arial" panose="020B0604020202020204" pitchFamily="34" charset="0"/>
              <a:buChar char="•"/>
              <a:defRPr sz="1867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416C-9AD9-43E1-B8DA-837CA3064E02}" type="datetimeFigureOut">
              <a:rPr lang="fi-FI" smtClean="0"/>
              <a:pPr/>
              <a:t>8.12.2017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2E6A-8DD9-45AF-955E-6987201615F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0532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24417" y="653819"/>
            <a:ext cx="10848180" cy="1143000"/>
          </a:xfrm>
        </p:spPr>
        <p:txBody>
          <a:bodyPr>
            <a:normAutofit/>
          </a:bodyPr>
          <a:lstStyle>
            <a:lvl1pPr algn="l">
              <a:defRPr sz="2933" b="1">
                <a:solidFill>
                  <a:schemeClr val="accent1"/>
                </a:solidFill>
              </a:defRPr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609600" y="1892829"/>
            <a:ext cx="4622304" cy="4233335"/>
          </a:xfrm>
        </p:spPr>
        <p:txBody>
          <a:bodyPr/>
          <a:lstStyle>
            <a:lvl1pPr marL="0" indent="0">
              <a:buNone/>
              <a:defRPr sz="2400"/>
            </a:lvl1pPr>
            <a:lvl2pPr marL="990575" indent="-380990">
              <a:buFont typeface="Arial" panose="020B0604020202020204" pitchFamily="34" charset="0"/>
              <a:buChar char="•"/>
              <a:defRPr sz="1867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416C-9AD9-43E1-B8DA-837CA3064E02}" type="datetimeFigureOut">
              <a:rPr lang="fi-FI" smtClean="0"/>
              <a:pPr/>
              <a:t>8.12.2017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2E6A-8DD9-45AF-955E-6987201615F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38754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8E416C-9AD9-43E1-B8DA-837CA3064E02}" type="datetimeFigureOut">
              <a:rPr lang="fi-FI" smtClean="0"/>
              <a:pPr/>
              <a:t>8.12.2017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32E6A-8DD9-45AF-955E-6987201615F9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1548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fi/url?sa=i&amp;rct=j&amp;q=&amp;esrc=s&amp;source=images&amp;cd=&amp;cad=rja&amp;uact=8&amp;ved=0ahUKEwimttm7oKDQAhWCjCwKHXJgCfoQjRwIBw&amp;url=http://www.sanomalehdet.fi/sanomalehtien-liitto/logot&amp;psig=AFQjCNHPlgNfuoj7JwYLw58LY14hD8YAxQ&amp;ust=1478938253421153" TargetMode="External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E416C-9AD9-43E1-B8DA-837CA3064E02}" type="datetimeFigureOut">
              <a:rPr lang="fi-FI" smtClean="0"/>
              <a:pPr/>
              <a:t>8.12.2017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32E6A-8DD9-45AF-955E-6987201615F9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4042" y="6117299"/>
            <a:ext cx="932359" cy="672075"/>
          </a:xfrm>
          <a:prstGeom prst="rect">
            <a:avLst/>
          </a:prstGeom>
        </p:spPr>
      </p:pic>
      <p:pic>
        <p:nvPicPr>
          <p:cNvPr id="39940" name="Picture 4" descr="Kuvahaun tulos haulle sanomalehtien liitto logo">
            <a:hlinkClick r:id="rId8"/>
          </p:cNvPr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-352" y="6079707"/>
            <a:ext cx="2640000" cy="80567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11326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defTabSz="1219170" rtl="0" eaLnBrk="1" latinLnBrk="0" hangingPunct="1"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2"/>
          <p:cNvGraphicFramePr>
            <a:graphicFrameLocks noChangeAspect="1"/>
          </p:cNvGraphicFramePr>
          <p:nvPr>
            <p:extLst/>
          </p:nvPr>
        </p:nvGraphicFramePr>
        <p:xfrm>
          <a:off x="0" y="1619397"/>
          <a:ext cx="12192000" cy="5238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Suora yhdysviiva 4"/>
          <p:cNvCxnSpPr/>
          <p:nvPr/>
        </p:nvCxnSpPr>
        <p:spPr>
          <a:xfrm>
            <a:off x="623392" y="836712"/>
            <a:ext cx="1104122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iruutu 7"/>
          <p:cNvSpPr txBox="1"/>
          <p:nvPr/>
        </p:nvSpPr>
        <p:spPr>
          <a:xfrm>
            <a:off x="527382" y="356659"/>
            <a:ext cx="11458073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/>
            <a:r>
              <a:rPr lang="fi-FI" sz="2933" b="1" dirty="0">
                <a:solidFill>
                  <a:srgbClr val="4A7EBB"/>
                </a:solidFill>
                <a:latin typeface="Calibri"/>
              </a:rPr>
              <a:t>Yleissivistyksen merkitys suomalaisten hyvinvoinnille on erittäin tärkeää</a:t>
            </a:r>
          </a:p>
        </p:txBody>
      </p:sp>
      <p:sp>
        <p:nvSpPr>
          <p:cNvPr id="9" name="Tekstikehys 8"/>
          <p:cNvSpPr txBox="1"/>
          <p:nvPr/>
        </p:nvSpPr>
        <p:spPr>
          <a:xfrm>
            <a:off x="527381" y="932723"/>
            <a:ext cx="8496000" cy="318100"/>
          </a:xfrm>
          <a:prstGeom prst="rect">
            <a:avLst/>
          </a:prstGeom>
          <a:noFill/>
        </p:spPr>
        <p:txBody>
          <a:bodyPr wrap="square" lIns="120000" rIns="120000" rtlCol="0">
            <a:spAutoFit/>
          </a:bodyPr>
          <a:lstStyle/>
          <a:p>
            <a:pPr defTabSz="1219170"/>
            <a:r>
              <a:rPr lang="fi-FI" sz="1467" b="1" dirty="0">
                <a:solidFill>
                  <a:prstClr val="black"/>
                </a:solidFill>
                <a:latin typeface="Calibri"/>
              </a:rPr>
              <a:t>Täysin samaa mieltä + melko samaa mieltä -osuudet, kaikki vastaajat, n=1000</a:t>
            </a:r>
          </a:p>
        </p:txBody>
      </p:sp>
      <p:sp>
        <p:nvSpPr>
          <p:cNvPr id="10" name="Tekstikehys 9"/>
          <p:cNvSpPr txBox="1"/>
          <p:nvPr/>
        </p:nvSpPr>
        <p:spPr>
          <a:xfrm>
            <a:off x="527381" y="1292753"/>
            <a:ext cx="11136000" cy="523220"/>
          </a:xfrm>
          <a:prstGeom prst="rect">
            <a:avLst/>
          </a:prstGeom>
          <a:noFill/>
        </p:spPr>
        <p:txBody>
          <a:bodyPr wrap="square" lIns="120000" rIns="120000" rtlCol="0">
            <a:spAutoFit/>
          </a:bodyPr>
          <a:lstStyle/>
          <a:p>
            <a:pPr defTabSz="1219170"/>
            <a:r>
              <a:rPr lang="fi-FI" sz="1400" b="1" i="1" dirty="0">
                <a:solidFill>
                  <a:prstClr val="black"/>
                </a:solidFill>
                <a:latin typeface="Calibri"/>
              </a:rPr>
              <a:t>Kuinka samaa tai eri mieltä olet seuraavien väittämien kanssa? Vastausvaihtoehdot: Täysin samaa mieltä / Melko samaa mieltä / Ei samaa eikä eri mieltä / Melko eri mieltä / Täysin eri mieltä</a:t>
            </a:r>
          </a:p>
        </p:txBody>
      </p:sp>
      <p:sp>
        <p:nvSpPr>
          <p:cNvPr id="12" name="Tekstikehys 11"/>
          <p:cNvSpPr txBox="1"/>
          <p:nvPr/>
        </p:nvSpPr>
        <p:spPr>
          <a:xfrm>
            <a:off x="10899702" y="5409600"/>
            <a:ext cx="319318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/>
            <a:r>
              <a:rPr lang="fi-FI" sz="1467" dirty="0">
                <a:solidFill>
                  <a:prstClr val="black"/>
                </a:solidFill>
                <a:latin typeface="Calibri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5567634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2"/>
          <p:cNvGraphicFramePr>
            <a:graphicFrameLocks noChangeAspect="1"/>
          </p:cNvGraphicFramePr>
          <p:nvPr>
            <p:extLst/>
          </p:nvPr>
        </p:nvGraphicFramePr>
        <p:xfrm>
          <a:off x="47328" y="1619397"/>
          <a:ext cx="6048672" cy="5238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Suora yhdysviiva 4"/>
          <p:cNvCxnSpPr/>
          <p:nvPr/>
        </p:nvCxnSpPr>
        <p:spPr>
          <a:xfrm>
            <a:off x="623392" y="836712"/>
            <a:ext cx="11041227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iruutu 7"/>
          <p:cNvSpPr txBox="1"/>
          <p:nvPr/>
        </p:nvSpPr>
        <p:spPr>
          <a:xfrm>
            <a:off x="527382" y="356659"/>
            <a:ext cx="7132465" cy="5436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/>
            <a:r>
              <a:rPr lang="fi-FI" sz="2933" b="1" dirty="0">
                <a:solidFill>
                  <a:srgbClr val="4A7EBB"/>
                </a:solidFill>
                <a:latin typeface="Calibri"/>
              </a:rPr>
              <a:t>Yleissivistyksen kannalta tärkeimmät mediat</a:t>
            </a:r>
          </a:p>
        </p:txBody>
      </p:sp>
      <p:sp>
        <p:nvSpPr>
          <p:cNvPr id="7" name="Tekstikehys 6"/>
          <p:cNvSpPr txBox="1"/>
          <p:nvPr/>
        </p:nvSpPr>
        <p:spPr>
          <a:xfrm>
            <a:off x="5919971" y="5409600"/>
            <a:ext cx="319318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/>
            <a:r>
              <a:rPr lang="fi-FI" sz="1467" dirty="0">
                <a:solidFill>
                  <a:prstClr val="black"/>
                </a:solidFill>
                <a:latin typeface="Calibri"/>
              </a:rPr>
              <a:t>%</a:t>
            </a:r>
          </a:p>
        </p:txBody>
      </p:sp>
      <p:sp>
        <p:nvSpPr>
          <p:cNvPr id="9" name="Tekstikehys 8"/>
          <p:cNvSpPr txBox="1"/>
          <p:nvPr/>
        </p:nvSpPr>
        <p:spPr>
          <a:xfrm>
            <a:off x="527381" y="932723"/>
            <a:ext cx="8496000" cy="318100"/>
          </a:xfrm>
          <a:prstGeom prst="rect">
            <a:avLst/>
          </a:prstGeom>
          <a:noFill/>
        </p:spPr>
        <p:txBody>
          <a:bodyPr wrap="square" lIns="120000" rIns="120000" rtlCol="0">
            <a:spAutoFit/>
          </a:bodyPr>
          <a:lstStyle/>
          <a:p>
            <a:pPr defTabSz="1219170"/>
            <a:r>
              <a:rPr lang="fi-FI" sz="1467" b="1" dirty="0">
                <a:solidFill>
                  <a:prstClr val="black"/>
                </a:solidFill>
                <a:latin typeface="Calibri"/>
              </a:rPr>
              <a:t>Kaikki vastaajat, n=1000</a:t>
            </a:r>
          </a:p>
        </p:txBody>
      </p:sp>
      <p:sp>
        <p:nvSpPr>
          <p:cNvPr id="10" name="Tekstikehys 9"/>
          <p:cNvSpPr txBox="1"/>
          <p:nvPr/>
        </p:nvSpPr>
        <p:spPr>
          <a:xfrm>
            <a:off x="527381" y="1191666"/>
            <a:ext cx="8496000" cy="307777"/>
          </a:xfrm>
          <a:prstGeom prst="rect">
            <a:avLst/>
          </a:prstGeom>
          <a:noFill/>
        </p:spPr>
        <p:txBody>
          <a:bodyPr wrap="square" lIns="120000" rIns="120000" rtlCol="0">
            <a:spAutoFit/>
          </a:bodyPr>
          <a:lstStyle/>
          <a:p>
            <a:pPr defTabSz="1219170"/>
            <a:r>
              <a:rPr lang="fi-FI" sz="1400" b="1" i="1" dirty="0">
                <a:solidFill>
                  <a:prstClr val="black"/>
                </a:solidFill>
                <a:latin typeface="Calibri"/>
              </a:rPr>
              <a:t>Mitkä seuraavista ovat mielestäsi yleissivistyksen kannalta tärkeimmät mediat?</a:t>
            </a:r>
          </a:p>
        </p:txBody>
      </p:sp>
      <p:graphicFrame>
        <p:nvGraphicFramePr>
          <p:cNvPr id="16" name="Object 2"/>
          <p:cNvGraphicFramePr>
            <a:graphicFrameLocks noChangeAspect="1"/>
          </p:cNvGraphicFramePr>
          <p:nvPr>
            <p:extLst/>
          </p:nvPr>
        </p:nvGraphicFramePr>
        <p:xfrm>
          <a:off x="5903979" y="1619397"/>
          <a:ext cx="6048672" cy="52386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7" name="Tekstikehys 16"/>
          <p:cNvSpPr txBox="1"/>
          <p:nvPr/>
        </p:nvSpPr>
        <p:spPr>
          <a:xfrm>
            <a:off x="11568608" y="5409600"/>
            <a:ext cx="319318" cy="318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1219170"/>
            <a:r>
              <a:rPr lang="fi-FI" sz="1467" dirty="0">
                <a:solidFill>
                  <a:prstClr val="black"/>
                </a:solidFill>
                <a:latin typeface="Calibri"/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389625827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ema">
  <a:themeElements>
    <a:clrScheme name="IRO UUSI">
      <a:dk1>
        <a:sysClr val="windowText" lastClr="000000"/>
      </a:dk1>
      <a:lt1>
        <a:sysClr val="window" lastClr="FFFFFF"/>
      </a:lt1>
      <a:dk2>
        <a:srgbClr val="0B488B"/>
      </a:dk2>
      <a:lt2>
        <a:srgbClr val="EEECE1"/>
      </a:lt2>
      <a:accent1>
        <a:srgbClr val="4F81BD"/>
      </a:accent1>
      <a:accent2>
        <a:srgbClr val="BE0428"/>
      </a:accent2>
      <a:accent3>
        <a:srgbClr val="339464"/>
      </a:accent3>
      <a:accent4>
        <a:srgbClr val="98B4D8"/>
      </a:accent4>
      <a:accent5>
        <a:srgbClr val="8364AA"/>
      </a:accent5>
      <a:accent6>
        <a:srgbClr val="FB4769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valkoinen 3">
    <a:dk1>
      <a:srgbClr val="000000"/>
    </a:dk1>
    <a:lt1>
      <a:srgbClr val="FFFFFF"/>
    </a:lt1>
    <a:dk2>
      <a:srgbClr val="C0C0C0"/>
    </a:dk2>
    <a:lt2>
      <a:srgbClr val="969696"/>
    </a:lt2>
    <a:accent1>
      <a:srgbClr val="0B7DFA"/>
    </a:accent1>
    <a:accent2>
      <a:srgbClr val="BE1A18"/>
    </a:accent2>
    <a:accent3>
      <a:srgbClr val="FFFFFF"/>
    </a:accent3>
    <a:accent4>
      <a:srgbClr val="000000"/>
    </a:accent4>
    <a:accent5>
      <a:srgbClr val="AABFFC"/>
    </a:accent5>
    <a:accent6>
      <a:srgbClr val="AC1615"/>
    </a:accent6>
    <a:hlink>
      <a:srgbClr val="B8D9FE"/>
    </a:hlink>
    <a:folHlink>
      <a:srgbClr val="F56424"/>
    </a:folHlink>
  </a:clrScheme>
  <a:fontScheme name="valkoine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valkoinen 3">
    <a:dk1>
      <a:srgbClr val="000000"/>
    </a:dk1>
    <a:lt1>
      <a:srgbClr val="FFFFFF"/>
    </a:lt1>
    <a:dk2>
      <a:srgbClr val="C0C0C0"/>
    </a:dk2>
    <a:lt2>
      <a:srgbClr val="969696"/>
    </a:lt2>
    <a:accent1>
      <a:srgbClr val="0B7DFA"/>
    </a:accent1>
    <a:accent2>
      <a:srgbClr val="BE1A18"/>
    </a:accent2>
    <a:accent3>
      <a:srgbClr val="FFFFFF"/>
    </a:accent3>
    <a:accent4>
      <a:srgbClr val="000000"/>
    </a:accent4>
    <a:accent5>
      <a:srgbClr val="AABFFC"/>
    </a:accent5>
    <a:accent6>
      <a:srgbClr val="AC1615"/>
    </a:accent6>
    <a:hlink>
      <a:srgbClr val="B8D9FE"/>
    </a:hlink>
    <a:folHlink>
      <a:srgbClr val="F56424"/>
    </a:folHlink>
  </a:clrScheme>
  <a:fontScheme name="valkoine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76</Words>
  <Application>Microsoft Office PowerPoint</Application>
  <PresentationFormat>Laajakuva</PresentationFormat>
  <Paragraphs>11</Paragraphs>
  <Slides>2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1_Office-teema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Kirjonen Sirpa</dc:creator>
  <cp:lastModifiedBy>Hemanus Eeva</cp:lastModifiedBy>
  <cp:revision>1</cp:revision>
  <dcterms:created xsi:type="dcterms:W3CDTF">2017-12-05T11:57:11Z</dcterms:created>
  <dcterms:modified xsi:type="dcterms:W3CDTF">2017-12-08T11:10:02Z</dcterms:modified>
</cp:coreProperties>
</file>