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61" r:id="rId2"/>
    <p:sldId id="270" r:id="rId3"/>
    <p:sldId id="265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4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Ty&#246;kirja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-2026650848"/>
        <c:axId val="-2026642304"/>
      </c:barChart>
      <c:catAx>
        <c:axId val="-20266508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Lukemisaktiivisuus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-2026642304"/>
        <c:crosses val="autoZero"/>
        <c:auto val="1"/>
        <c:lblAlgn val="ctr"/>
        <c:lblOffset val="100"/>
        <c:noMultiLvlLbl val="0"/>
      </c:catAx>
      <c:valAx>
        <c:axId val="-202664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Lukutaidon pistemäärä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-2026650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Lukutaito</c:v>
                </c:pt>
              </c:strCache>
            </c:strRef>
          </c:tx>
          <c:spPr>
            <a:solidFill>
              <a:schemeClr val="accent1">
                <a:shade val="65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Sheet1!$A$8:$A$12</c:f>
              <c:strCache>
                <c:ptCount val="5"/>
                <c:pt idx="0">
                  <c:v>Ei koskaan tai tuskin koskaan</c:v>
                </c:pt>
                <c:pt idx="1">
                  <c:v>Muutaman kerran vuodessa</c:v>
                </c:pt>
                <c:pt idx="2">
                  <c:v>Noin kerran kuukaudessa</c:v>
                </c:pt>
                <c:pt idx="3">
                  <c:v>Useita kertoja kuukaudessa</c:v>
                </c:pt>
                <c:pt idx="4">
                  <c:v>Useita kertoja viikossa</c:v>
                </c:pt>
              </c:strCache>
            </c:strRef>
          </c:cat>
          <c:val>
            <c:numRef>
              <c:f>Sheet1!$B$8:$B$12</c:f>
              <c:numCache>
                <c:formatCode>General</c:formatCode>
                <c:ptCount val="5"/>
                <c:pt idx="0">
                  <c:v>497</c:v>
                </c:pt>
                <c:pt idx="1">
                  <c:v>525</c:v>
                </c:pt>
                <c:pt idx="2">
                  <c:v>539</c:v>
                </c:pt>
                <c:pt idx="3">
                  <c:v>541</c:v>
                </c:pt>
                <c:pt idx="4">
                  <c:v>548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C7-4303-8776-9515AAD82317}"/>
            </c:ext>
          </c:extLst>
        </c:ser>
        <c:ser>
          <c:idx val="1"/>
          <c:order val="1"/>
          <c:tx>
            <c:strRef>
              <c:f>Sheet1!$C$7</c:f>
              <c:strCache>
                <c:ptCount val="1"/>
                <c:pt idx="0">
                  <c:v>Luonnontiede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Sheet1!$A$8:$A$12</c:f>
              <c:strCache>
                <c:ptCount val="5"/>
                <c:pt idx="0">
                  <c:v>Ei koskaan tai tuskin koskaan</c:v>
                </c:pt>
                <c:pt idx="1">
                  <c:v>Muutaman kerran vuodessa</c:v>
                </c:pt>
                <c:pt idx="2">
                  <c:v>Noin kerran kuukaudessa</c:v>
                </c:pt>
                <c:pt idx="3">
                  <c:v>Useita kertoja kuukaudessa</c:v>
                </c:pt>
                <c:pt idx="4">
                  <c:v>Useita kertoja viikossa</c:v>
                </c:pt>
              </c:strCache>
            </c:strRef>
          </c:cat>
          <c:val>
            <c:numRef>
              <c:f>Sheet1!$C$8:$C$12</c:f>
              <c:numCache>
                <c:formatCode>General</c:formatCode>
                <c:ptCount val="5"/>
                <c:pt idx="0">
                  <c:v>505</c:v>
                </c:pt>
                <c:pt idx="1">
                  <c:v>527</c:v>
                </c:pt>
                <c:pt idx="2">
                  <c:v>540</c:v>
                </c:pt>
                <c:pt idx="3">
                  <c:v>546</c:v>
                </c:pt>
                <c:pt idx="4">
                  <c:v>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C7-4303-8776-9515AAD82317}"/>
            </c:ext>
          </c:extLst>
        </c:ser>
        <c:ser>
          <c:idx val="2"/>
          <c:order val="2"/>
          <c:tx>
            <c:strRef>
              <c:f>Sheet1!$D$7</c:f>
              <c:strCache>
                <c:ptCount val="1"/>
                <c:pt idx="0">
                  <c:v>Matematiikka</c:v>
                </c:pt>
              </c:strCache>
            </c:strRef>
          </c:tx>
          <c:spPr>
            <a:solidFill>
              <a:schemeClr val="accent1">
                <a:tint val="65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Sheet1!$A$8:$A$12</c:f>
              <c:strCache>
                <c:ptCount val="5"/>
                <c:pt idx="0">
                  <c:v>Ei koskaan tai tuskin koskaan</c:v>
                </c:pt>
                <c:pt idx="1">
                  <c:v>Muutaman kerran vuodessa</c:v>
                </c:pt>
                <c:pt idx="2">
                  <c:v>Noin kerran kuukaudessa</c:v>
                </c:pt>
                <c:pt idx="3">
                  <c:v>Useita kertoja kuukaudessa</c:v>
                </c:pt>
                <c:pt idx="4">
                  <c:v>Useita kertoja viikossa</c:v>
                </c:pt>
              </c:strCache>
            </c:strRef>
          </c:cat>
          <c:val>
            <c:numRef>
              <c:f>Sheet1!$D$8:$D$12</c:f>
              <c:numCache>
                <c:formatCode>General</c:formatCode>
                <c:ptCount val="5"/>
                <c:pt idx="0">
                  <c:v>489</c:v>
                </c:pt>
                <c:pt idx="1">
                  <c:v>509</c:v>
                </c:pt>
                <c:pt idx="2">
                  <c:v>519</c:v>
                </c:pt>
                <c:pt idx="3">
                  <c:v>525</c:v>
                </c:pt>
                <c:pt idx="4">
                  <c:v>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C7-4303-8776-9515AAD8231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-2025651248"/>
        <c:axId val="-2027316464"/>
      </c:barChart>
      <c:catAx>
        <c:axId val="-20256512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dirty="0"/>
                  <a:t>SANOMALEHTIEN</a:t>
                </a:r>
                <a:r>
                  <a:rPr lang="fi-FI" baseline="0" dirty="0"/>
                  <a:t> LUKEMISAKTIIVISUUS</a:t>
                </a:r>
                <a:endParaRPr lang="fi-FI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-2027316464"/>
        <c:crosses val="autoZero"/>
        <c:auto val="1"/>
        <c:lblAlgn val="ctr"/>
        <c:lblOffset val="100"/>
        <c:noMultiLvlLbl val="0"/>
      </c:catAx>
      <c:valAx>
        <c:axId val="-2027316464"/>
        <c:scaling>
          <c:orientation val="minMax"/>
          <c:min val="4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dirty="0"/>
                  <a:t>koepistemäärä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-2025651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-2025636192"/>
        <c:axId val="-2025627280"/>
      </c:barChart>
      <c:catAx>
        <c:axId val="-2025636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Lukemisaktiivisuus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-2025627280"/>
        <c:crosses val="autoZero"/>
        <c:auto val="1"/>
        <c:lblAlgn val="ctr"/>
        <c:lblOffset val="100"/>
        <c:noMultiLvlLbl val="0"/>
      </c:catAx>
      <c:valAx>
        <c:axId val="-2025627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/>
                  <a:t>Lukutaidon pistemäärä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-2025636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Taul1!$B$2</c:f>
              <c:strCache>
                <c:ptCount val="1"/>
                <c:pt idx="0">
                  <c:v>Lukutaito</c:v>
                </c:pt>
              </c:strCache>
            </c:strRef>
          </c:tx>
          <c:spPr>
            <a:solidFill>
              <a:schemeClr val="accent1">
                <a:shade val="65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Taul1!$A$3:$A$6</c:f>
              <c:strCache>
                <c:ptCount val="4"/>
                <c:pt idx="0">
                  <c:v>Ei koskaan tai tuskin koskaan</c:v>
                </c:pt>
                <c:pt idx="1">
                  <c:v>Useita kertoja kuukaudessa</c:v>
                </c:pt>
                <c:pt idx="2">
                  <c:v>Useita kertoja viikossa</c:v>
                </c:pt>
                <c:pt idx="3">
                  <c:v>Useita kertoja päivässä</c:v>
                </c:pt>
              </c:strCache>
            </c:strRef>
          </c:cat>
          <c:val>
            <c:numRef>
              <c:f>Taul1!$B$3:$B$6</c:f>
              <c:numCache>
                <c:formatCode>General</c:formatCode>
                <c:ptCount val="4"/>
                <c:pt idx="0">
                  <c:v>507</c:v>
                </c:pt>
                <c:pt idx="1">
                  <c:v>530</c:v>
                </c:pt>
                <c:pt idx="2">
                  <c:v>548</c:v>
                </c:pt>
                <c:pt idx="3">
                  <c:v>543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71-411E-B0B2-B13A58011ADE}"/>
            </c:ext>
          </c:extLst>
        </c:ser>
        <c:ser>
          <c:idx val="1"/>
          <c:order val="1"/>
          <c:tx>
            <c:strRef>
              <c:f>Taul1!$C$2</c:f>
              <c:strCache>
                <c:ptCount val="1"/>
                <c:pt idx="0">
                  <c:v>Luonnontiede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Taul1!$A$3:$A$6</c:f>
              <c:strCache>
                <c:ptCount val="4"/>
                <c:pt idx="0">
                  <c:v>Ei koskaan tai tuskin koskaan</c:v>
                </c:pt>
                <c:pt idx="1">
                  <c:v>Useita kertoja kuukaudessa</c:v>
                </c:pt>
                <c:pt idx="2">
                  <c:v>Useita kertoja viikossa</c:v>
                </c:pt>
                <c:pt idx="3">
                  <c:v>Useita kertoja päivässä</c:v>
                </c:pt>
              </c:strCache>
            </c:strRef>
          </c:cat>
          <c:val>
            <c:numRef>
              <c:f>Taul1!$C$3:$C$6</c:f>
              <c:numCache>
                <c:formatCode>General</c:formatCode>
                <c:ptCount val="4"/>
                <c:pt idx="0">
                  <c:v>513</c:v>
                </c:pt>
                <c:pt idx="1">
                  <c:v>531</c:v>
                </c:pt>
                <c:pt idx="2">
                  <c:v>550</c:v>
                </c:pt>
                <c:pt idx="3">
                  <c:v>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71-411E-B0B2-B13A58011ADE}"/>
            </c:ext>
          </c:extLst>
        </c:ser>
        <c:ser>
          <c:idx val="2"/>
          <c:order val="2"/>
          <c:tx>
            <c:strRef>
              <c:f>Taul1!$D$2</c:f>
              <c:strCache>
                <c:ptCount val="1"/>
                <c:pt idx="0">
                  <c:v>Matematiikka</c:v>
                </c:pt>
              </c:strCache>
            </c:strRef>
          </c:tx>
          <c:spPr>
            <a:solidFill>
              <a:schemeClr val="accent1">
                <a:tint val="65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Taul1!$A$3:$A$6</c:f>
              <c:strCache>
                <c:ptCount val="4"/>
                <c:pt idx="0">
                  <c:v>Ei koskaan tai tuskin koskaan</c:v>
                </c:pt>
                <c:pt idx="1">
                  <c:v>Useita kertoja kuukaudessa</c:v>
                </c:pt>
                <c:pt idx="2">
                  <c:v>Useita kertoja viikossa</c:v>
                </c:pt>
                <c:pt idx="3">
                  <c:v>Useita kertoja päivässä</c:v>
                </c:pt>
              </c:strCache>
            </c:strRef>
          </c:cat>
          <c:val>
            <c:numRef>
              <c:f>Taul1!$D$3:$D$6</c:f>
              <c:numCache>
                <c:formatCode>General</c:formatCode>
                <c:ptCount val="4"/>
                <c:pt idx="0">
                  <c:v>497</c:v>
                </c:pt>
                <c:pt idx="1">
                  <c:v>514</c:v>
                </c:pt>
                <c:pt idx="2">
                  <c:v>527</c:v>
                </c:pt>
                <c:pt idx="3">
                  <c:v>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71-411E-B0B2-B13A58011AD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-1953818192"/>
        <c:axId val="-1954189536"/>
      </c:barChart>
      <c:catAx>
        <c:axId val="-1953818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dirty="0"/>
                  <a:t>VERKKOUUTISTEN</a:t>
                </a:r>
                <a:r>
                  <a:rPr lang="fi-FI" baseline="0" dirty="0"/>
                  <a:t> LUKEMISAKTIIVISUUS</a:t>
                </a:r>
                <a:endParaRPr lang="fi-FI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-1954189536"/>
        <c:crosses val="autoZero"/>
        <c:auto val="1"/>
        <c:lblAlgn val="ctr"/>
        <c:lblOffset val="100"/>
        <c:noMultiLvlLbl val="0"/>
      </c:catAx>
      <c:valAx>
        <c:axId val="-195418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dirty="0"/>
                  <a:t>KOEPISTEMÄÄRÄ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-1953818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Lukutaito</c:v>
                </c:pt>
              </c:strCache>
            </c:strRef>
          </c:tx>
          <c:spPr>
            <a:solidFill>
              <a:schemeClr val="accent1">
                <a:shade val="65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5.2860055016079304E-3"/>
                  <c:y val="6.91143317777772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01-44BE-83F4-C777CE3B201B}"/>
                </c:ext>
              </c:extLst>
            </c:dLbl>
            <c:dLbl>
              <c:idx val="3"/>
              <c:layout>
                <c:manualLayout>
                  <c:x val="-7.0480073354773102E-3"/>
                  <c:y val="6.37168829860726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01-44BE-83F4-C777CE3B201B}"/>
                </c:ext>
              </c:extLst>
            </c:dLbl>
            <c:dLbl>
              <c:idx val="4"/>
              <c:layout>
                <c:manualLayout>
                  <c:x val="-8.8100091693466796E-3"/>
                  <c:y val="6.37168829860726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001-44BE-83F4-C777CE3B201B}"/>
                </c:ext>
              </c:extLst>
            </c:dLbl>
            <c:dLbl>
              <c:idx val="6"/>
              <c:layout>
                <c:manualLayout>
                  <c:x val="-1.4096014670954501E-2"/>
                  <c:y val="6.37168829860726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01-44BE-83F4-C777CE3B20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586</c:v>
                </c:pt>
                <c:pt idx="1">
                  <c:v>567</c:v>
                </c:pt>
                <c:pt idx="2">
                  <c:v>533</c:v>
                </c:pt>
                <c:pt idx="3">
                  <c:v>530</c:v>
                </c:pt>
                <c:pt idx="4">
                  <c:v>522</c:v>
                </c:pt>
                <c:pt idx="5">
                  <c:v>519</c:v>
                </c:pt>
                <c:pt idx="6">
                  <c:v>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E8-4BBF-A694-684EA4DA95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Luonnontiede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334012837085099E-2"/>
                  <c:y val="6.10181585902202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01-44BE-83F4-C777CE3B201B}"/>
                </c:ext>
              </c:extLst>
            </c:dLbl>
            <c:dLbl>
              <c:idx val="1"/>
              <c:layout>
                <c:manualLayout>
                  <c:x val="-1.7620018338693399E-3"/>
                  <c:y val="6.10181585902202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01-44BE-83F4-C777CE3B201B}"/>
                </c:ext>
              </c:extLst>
            </c:dLbl>
            <c:dLbl>
              <c:idx val="6"/>
              <c:layout>
                <c:manualLayout>
                  <c:x val="0"/>
                  <c:y val="5.02232610068112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01-44BE-83F4-C777CE3B20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586</c:v>
                </c:pt>
                <c:pt idx="1">
                  <c:v>572</c:v>
                </c:pt>
                <c:pt idx="2">
                  <c:v>544</c:v>
                </c:pt>
                <c:pt idx="3">
                  <c:v>527</c:v>
                </c:pt>
                <c:pt idx="4">
                  <c:v>527</c:v>
                </c:pt>
                <c:pt idx="5">
                  <c:v>529</c:v>
                </c:pt>
                <c:pt idx="6">
                  <c:v>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E8-4BBF-A694-684EA4DA959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Matematiikka</c:v>
                </c:pt>
              </c:strCache>
            </c:strRef>
          </c:tx>
          <c:spPr>
            <a:solidFill>
              <a:schemeClr val="accent1">
                <a:tint val="65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1.23340128370853E-2"/>
                  <c:y val="6.3716882986072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01-44BE-83F4-C777CE3B20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  <c:pt idx="0">
                  <c:v>553</c:v>
                </c:pt>
                <c:pt idx="1">
                  <c:v>543</c:v>
                </c:pt>
                <c:pt idx="2">
                  <c:v>521</c:v>
                </c:pt>
                <c:pt idx="3">
                  <c:v>515</c:v>
                </c:pt>
                <c:pt idx="4">
                  <c:v>509</c:v>
                </c:pt>
                <c:pt idx="5">
                  <c:v>507</c:v>
                </c:pt>
                <c:pt idx="6">
                  <c:v>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E8-4BBF-A694-684EA4DA959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-2026552848"/>
        <c:axId val="-2027244832"/>
      </c:barChart>
      <c:catAx>
        <c:axId val="-20265528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dirty="0"/>
                  <a:t>ryhmä</a:t>
                </a:r>
              </a:p>
            </c:rich>
          </c:tx>
          <c:layout>
            <c:manualLayout>
              <c:xMode val="edge"/>
              <c:yMode val="edge"/>
              <c:x val="9.9275719080487504E-3"/>
              <c:y val="0.9111928295007909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-2027244832"/>
        <c:crosses val="autoZero"/>
        <c:auto val="1"/>
        <c:lblAlgn val="ctr"/>
        <c:lblOffset val="100"/>
        <c:noMultiLvlLbl val="0"/>
      </c:catAx>
      <c:valAx>
        <c:axId val="-2027244832"/>
        <c:scaling>
          <c:orientation val="minMax"/>
          <c:min val="3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dirty="0"/>
                  <a:t>KOEPISTEMÄÄRÄ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-2026552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63948-B401-4367-9ED0-B81A1473BFF7}" type="datetimeFigureOut">
              <a:rPr lang="fi-FI" smtClean="0"/>
              <a:t>25.1.2018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00684-A401-4D27-92F6-E17C362DD46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2259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9D1B09B-0822-48A0-A0ED-63B3DDCAF699}" type="datetime1">
              <a:rPr lang="fi-FI" smtClean="0"/>
              <a:t>25.1.2018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fi-FI"/>
              <a:t>Nuorten media-arki Koulutuksen tutkimuslaitos &amp; Sanomalehtien Liitto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33C180F-04D7-4161-9262-8B357D5263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179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D3E7-2F3B-49F6-939F-C6B3FDBB427F}" type="datetime1">
              <a:rPr lang="fi-FI" smtClean="0"/>
              <a:t>25.1.2018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Nuorten media-arki Koulutuksen tutkimuslaitos &amp; Sanomalehtien Liitto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C180F-04D7-4161-9262-8B357D5263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607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22197-5FEA-4BFB-BA90-6B36F59B6317}" type="datetime1">
              <a:rPr lang="fi-FI" smtClean="0"/>
              <a:t>25.1.2018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Nuorten media-arki Koulutuksen tutkimuslaitos &amp; Sanomalehtien Liitto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C180F-04D7-4161-9262-8B357D5263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606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5D58-62F9-4A9F-A40E-ECEDB413CBB8}" type="datetime1">
              <a:rPr lang="fi-FI" smtClean="0"/>
              <a:t>25.1.2018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Nuorten media-arki Koulutuksen tutkimuslaitos &amp; Sanomalehtien Liitto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C180F-04D7-4161-9262-8B357D5263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294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0AB2F-05B7-42C5-8503-44A0F35124C8}" type="datetime1">
              <a:rPr lang="fi-FI" smtClean="0"/>
              <a:t>25.1.2018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Nuorten media-arki Koulutuksen tutkimuslaitos &amp; Sanomalehtien Liitto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C180F-04D7-4161-9262-8B357D5263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19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8B4D-F645-43EF-90E9-4C43281D74AF}" type="datetime1">
              <a:rPr lang="fi-FI" smtClean="0"/>
              <a:t>25.1.2018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Nuorten media-arki Koulutuksen tutkimuslaitos &amp; Sanomalehtien Liitto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C180F-04D7-4161-9262-8B357D5263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61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E29D9-C1B4-4614-961E-F801FF99E65C}" type="datetime1">
              <a:rPr lang="fi-FI" smtClean="0"/>
              <a:t>25.1.2018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Nuorten media-arki Koulutuksen tutkimuslaitos &amp; Sanomalehtien Liitto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C180F-04D7-4161-9262-8B357D5263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144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E62C-B590-488F-99CF-03CD32A66F81}" type="datetime1">
              <a:rPr lang="fi-FI" smtClean="0"/>
              <a:t>25.1.2018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Nuorten media-arki Koulutuksen tutkimuslaitos &amp; Sanomalehtien Liitto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C180F-04D7-4161-9262-8B357D5263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785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821F-F334-495F-A73C-C558BE40E9D6}" type="datetime1">
              <a:rPr lang="fi-FI" smtClean="0"/>
              <a:t>25.1.2018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Nuorten media-arki Koulutuksen tutkimuslaitos &amp; Sanomalehtien Liitto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C180F-04D7-4161-9262-8B357D5263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052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3846-CD4B-4420-AED6-D4088BF441ED}" type="datetime1">
              <a:rPr lang="fi-FI" smtClean="0"/>
              <a:t>25.1.2018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Nuorten media-arki Koulutuksen tutkimuslaitos &amp; Sanomalehtien Liitto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733C180F-04D7-4161-9262-8B357D5263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18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C481A82-9299-4E5D-855B-4D81FB903D2F}" type="datetime1">
              <a:rPr lang="fi-FI" smtClean="0"/>
              <a:t>25.1.2018</a:t>
            </a:fld>
            <a:endParaRPr lang="fi-FI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fi-FI"/>
              <a:t>Nuorten media-arki Koulutuksen tutkimuslaitos &amp; Sanomalehtien Liitto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33C180F-04D7-4161-9262-8B357D5263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9804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2BF8791-853B-46D9-B4E6-8438749A327A}" type="datetime1">
              <a:rPr lang="fi-FI" smtClean="0"/>
              <a:t>25.1.2018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fi-FI"/>
              <a:t>Nuorten media-arki Koulutuksen tutkimuslaitos &amp; Sanomalehtien Liitto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733C180F-04D7-4161-9262-8B357D5263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236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1512" y="28565"/>
            <a:ext cx="10772775" cy="1658198"/>
          </a:xfrm>
        </p:spPr>
        <p:txBody>
          <a:bodyPr>
            <a:normAutofit/>
          </a:bodyPr>
          <a:lstStyle/>
          <a:p>
            <a:r>
              <a:rPr lang="fi-FI" sz="3600" dirty="0"/>
              <a:t>Sanomalehtien lukemisella yhteys oppimistuloksiin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04474146"/>
              </p:ext>
            </p:extLst>
          </p:nvPr>
        </p:nvGraphicFramePr>
        <p:xfrm>
          <a:off x="676275" y="1998663"/>
          <a:ext cx="4664075" cy="3767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780847" y="2124696"/>
            <a:ext cx="4663440" cy="37673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1800" dirty="0"/>
              <a:t>Sanomalehtiä useita kertoja viikossa lukevat nuoret* menestyivät lukutaitokokeessa merkitsevästi paremmin kuin harvemmin lehtiä lukevat. </a:t>
            </a:r>
            <a:r>
              <a:rPr lang="fi-FI" sz="1800" b="1" dirty="0"/>
              <a:t>Aktiivilukijoiden ja kaikkein passiivisimpien lukijoiden piste-ero arvioinnissa oli peräti 51 pistettä</a:t>
            </a:r>
            <a:r>
              <a:rPr lang="fi-FI" sz="1800" dirty="0"/>
              <a:t>. Laskennallisesti tämä vastaa yli vuoden eroa koulun oppimäärän hallinnassa, joten ero on merkittävä.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1800" dirty="0"/>
              <a:t> Luonnontieteissä koetulosten ero aktiivisimpien ja passiivisimpien lukijoiden välillä oli </a:t>
            </a:r>
            <a:r>
              <a:rPr lang="fi-FI" sz="1800" b="1" dirty="0"/>
              <a:t>46 pistettä</a:t>
            </a:r>
            <a:r>
              <a:rPr lang="fi-FI" sz="1800" dirty="0"/>
              <a:t>. Matematiikassa vastaava ero oli </a:t>
            </a:r>
            <a:r>
              <a:rPr lang="fi-FI" sz="1800" b="1" dirty="0"/>
              <a:t>38 pistettä</a:t>
            </a:r>
            <a:r>
              <a:rPr lang="fi-FI" sz="1800" dirty="0"/>
              <a:t>. </a:t>
            </a:r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07514" y="6492875"/>
            <a:ext cx="11700769" cy="365125"/>
          </a:xfrm>
        </p:spPr>
        <p:txBody>
          <a:bodyPr/>
          <a:lstStyle/>
          <a:p>
            <a:r>
              <a:rPr lang="fi-FI" dirty="0"/>
              <a:t>Sirén, M., Leino, K. &amp; Nissinen, K. 2018. Nuorten media-arki ja lukutaito. Koulutuksen tutkimuslaitos ja Sanomalehtien Liitto. </a:t>
            </a:r>
          </a:p>
          <a:p>
            <a:r>
              <a:rPr lang="fi-FI" dirty="0"/>
              <a:t>Tutkimus pohjaa PISA 2015 -AINEISTOON, joka on edustava otos suomalaisten peruskoulujen 15-vuotiaista oppilaista</a:t>
            </a:r>
          </a:p>
          <a:p>
            <a:endParaRPr lang="fi-FI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304100"/>
              </p:ext>
            </p:extLst>
          </p:nvPr>
        </p:nvGraphicFramePr>
        <p:xfrm>
          <a:off x="800100" y="2124696"/>
          <a:ext cx="5257800" cy="3486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0226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1512" y="28565"/>
            <a:ext cx="10772775" cy="1658198"/>
          </a:xfrm>
        </p:spPr>
        <p:txBody>
          <a:bodyPr>
            <a:normAutofit/>
          </a:bodyPr>
          <a:lstStyle/>
          <a:p>
            <a:r>
              <a:rPr lang="fi-FI" sz="3600" dirty="0"/>
              <a:t>Verkkouutisten lukemisella yhteys oppimistuloksiin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21344994"/>
              </p:ext>
            </p:extLst>
          </p:nvPr>
        </p:nvGraphicFramePr>
        <p:xfrm>
          <a:off x="676274" y="1992505"/>
          <a:ext cx="4664075" cy="3767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921687" y="1972500"/>
            <a:ext cx="4663440" cy="376732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fi-FI" sz="1800" dirty="0"/>
              <a:t>Myös verkkouutisten aktiivinen lukeminen on merkitsevässä yhteydessä lukutaitotuloksiin, mutta useita kertoja päivässä tapahtuva lukeminen ei enää paranna tuloksia viikoittaiseen lukemiseen verrattuna. </a:t>
            </a:r>
            <a:r>
              <a:rPr lang="fi-FI" sz="1800" b="1" dirty="0"/>
              <a:t>Useita kertoja viikossa lukevien ja kaikkein passiivisimpien lukijoiden piste-ero arvioinnissa oli 41 pistettä</a:t>
            </a:r>
            <a:r>
              <a:rPr lang="fi-FI" sz="1800" dirty="0"/>
              <a:t>. Verkkouutisten lukemisen yhteys lukutaitotuloksiin ei siten ole aivan yhtä voimakas kuin sanomalehtien lukemisen.</a:t>
            </a:r>
            <a:endParaRPr lang="fi-FI" sz="18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endParaRPr lang="fi-FI" sz="18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fi-FI" sz="1800" dirty="0">
                <a:solidFill>
                  <a:schemeClr val="tx1"/>
                </a:solidFill>
              </a:rPr>
              <a:t>Luonnontieteissä ero aktiivisimpien ja passiivisimpien lukijoiden välillä oli </a:t>
            </a:r>
            <a:r>
              <a:rPr lang="fi-FI" sz="1800" b="1" dirty="0">
                <a:solidFill>
                  <a:schemeClr val="tx1"/>
                </a:solidFill>
              </a:rPr>
              <a:t>37 pistettä.</a:t>
            </a:r>
            <a:r>
              <a:rPr lang="fi-FI" sz="1800" dirty="0">
                <a:solidFill>
                  <a:schemeClr val="tx1"/>
                </a:solidFill>
              </a:rPr>
              <a:t> Matematiikassa piste-ero oli </a:t>
            </a:r>
            <a:r>
              <a:rPr lang="fi-FI" sz="1800" b="1" dirty="0">
                <a:solidFill>
                  <a:schemeClr val="tx1"/>
                </a:solidFill>
              </a:rPr>
              <a:t>30 pistettä. </a:t>
            </a:r>
            <a:endParaRPr lang="fi-FI" sz="1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464310"/>
            <a:ext cx="10154945" cy="365125"/>
          </a:xfrm>
        </p:spPr>
        <p:txBody>
          <a:bodyPr/>
          <a:lstStyle/>
          <a:p>
            <a:r>
              <a:rPr lang="fi-FI" dirty="0"/>
              <a:t>Sirén, M., Leino, K. &amp; Nissinen, K. 2018. Nuorten media-arki ja lukutaito. Koulutuksen tutkimuslaitos ja Sanomalehtien Liitto. </a:t>
            </a:r>
          </a:p>
          <a:p>
            <a:r>
              <a:rPr lang="fi-FI" dirty="0"/>
              <a:t>Tutkimus pohjaa PISA 2015 –AINEISTOON, joka on edustava otos suomalaisten peruskoulujen 15-vuotiaista oppilaista</a:t>
            </a:r>
          </a:p>
          <a:p>
            <a:endParaRPr lang="fi-FI" dirty="0"/>
          </a:p>
        </p:txBody>
      </p:sp>
      <p:graphicFrame>
        <p:nvGraphicFramePr>
          <p:cNvPr id="6" name="Kaavi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0519000"/>
              </p:ext>
            </p:extLst>
          </p:nvPr>
        </p:nvGraphicFramePr>
        <p:xfrm>
          <a:off x="883990" y="1992505"/>
          <a:ext cx="5474865" cy="3595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335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91192" y="-15255"/>
            <a:ext cx="7207711" cy="1920240"/>
          </a:xfrm>
        </p:spPr>
        <p:txBody>
          <a:bodyPr>
            <a:normAutofit/>
          </a:bodyPr>
          <a:lstStyle/>
          <a:p>
            <a:pPr algn="ctr"/>
            <a:r>
              <a:rPr lang="fi-FI" sz="3600" dirty="0">
                <a:solidFill>
                  <a:schemeClr val="accent1"/>
                </a:solidFill>
              </a:rPr>
              <a:t>Mediankäyttäjäryhmien oppimistulokset</a:t>
            </a:r>
            <a:br>
              <a:rPr lang="fi-FI" sz="3600" dirty="0">
                <a:solidFill>
                  <a:schemeClr val="accent1"/>
                </a:solidFill>
              </a:rPr>
            </a:br>
            <a:br>
              <a:rPr lang="fi-FI" sz="3600" dirty="0">
                <a:solidFill>
                  <a:schemeClr val="accent1"/>
                </a:solidFill>
              </a:rPr>
            </a:br>
            <a:endParaRPr lang="fi-FI" sz="3600" dirty="0">
              <a:solidFill>
                <a:schemeClr val="accent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847555"/>
              </p:ext>
            </p:extLst>
          </p:nvPr>
        </p:nvGraphicFramePr>
        <p:xfrm>
          <a:off x="299258" y="1320800"/>
          <a:ext cx="7207711" cy="4705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7615035" y="546776"/>
            <a:ext cx="4614950" cy="3126987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dirty="0"/>
              <a:t>Nuoret jaettiin eri medioiden käyttöaktiivisuuden perusteella seitsemään eri ryhmään. Eniten nuoria erotteli sarjakuvien, kaunokirjallisuuden ja sanomalehtien lukeminen.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dirty="0"/>
              <a:t>Sosiaalisen median käyttö oli aktiivista myös niissä ryhmissä, joissa muu mediankäyttö oli vähäisempää.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dirty="0"/>
              <a:t>Kaunokirjallisuutta lukevat ryhmät (1–2) ylsivät parhaimpiin oppimistuloksiin.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dirty="0"/>
              <a:t>Lukemista karttavien ryhmä (7) menestyi PISA-kokeissa kaikkein heikoiten.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31817"/>
            <a:ext cx="7315777" cy="172882"/>
          </a:xfrm>
        </p:spPr>
        <p:txBody>
          <a:bodyPr/>
          <a:lstStyle/>
          <a:p>
            <a:r>
              <a:rPr lang="fi-FI" dirty="0"/>
              <a:t>Sirén, M., Leino, K. &amp; Nissinen, K. 2018. Nuorten media-arki ja lukutaito. Koulutuksen tutkimuslaitos ja Sanomalehtien Liitto.</a:t>
            </a:r>
          </a:p>
          <a:p>
            <a:r>
              <a:rPr lang="fi-FI" dirty="0"/>
              <a:t>Tutkimus pohjaa PISA 2015 –AINEISTOON, joka on edustava otos suomalaisten peruskoulujen 15-vuotiaista oppilaista</a:t>
            </a: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ECB81BF3-778F-4EDD-B993-3FFEE4CE62A4}"/>
              </a:ext>
            </a:extLst>
          </p:cNvPr>
          <p:cNvSpPr/>
          <p:nvPr/>
        </p:nvSpPr>
        <p:spPr>
          <a:xfrm>
            <a:off x="899566" y="5654994"/>
            <a:ext cx="111120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900" dirty="0">
                <a:solidFill>
                  <a:schemeClr val="tx2"/>
                </a:solidFill>
              </a:rPr>
              <a:t>Aktiiviset</a:t>
            </a:r>
          </a:p>
          <a:p>
            <a:pPr algn="ctr"/>
            <a:r>
              <a:rPr lang="fi-FI" sz="900" dirty="0">
                <a:solidFill>
                  <a:schemeClr val="tx2"/>
                </a:solidFill>
              </a:rPr>
              <a:t> kaunokirjallisuuden</a:t>
            </a:r>
          </a:p>
          <a:p>
            <a:pPr algn="ctr"/>
            <a:r>
              <a:rPr lang="fi-FI" sz="900" dirty="0">
                <a:solidFill>
                  <a:schemeClr val="tx2"/>
                </a:solidFill>
              </a:rPr>
              <a:t> lukijat</a:t>
            </a: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225C3796-9C03-44B8-AE2D-03FE81F0C9C8}"/>
              </a:ext>
            </a:extLst>
          </p:cNvPr>
          <p:cNvSpPr/>
          <p:nvPr/>
        </p:nvSpPr>
        <p:spPr>
          <a:xfrm>
            <a:off x="1939681" y="5657395"/>
            <a:ext cx="9204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900" dirty="0">
                <a:solidFill>
                  <a:schemeClr val="tx2"/>
                </a:solidFill>
              </a:rPr>
              <a:t>Lehtitekstien ja </a:t>
            </a:r>
          </a:p>
          <a:p>
            <a:pPr algn="ctr"/>
            <a:r>
              <a:rPr lang="fi-FI" sz="900" dirty="0" err="1">
                <a:solidFill>
                  <a:schemeClr val="tx2"/>
                </a:solidFill>
              </a:rPr>
              <a:t>kauno-</a:t>
            </a:r>
            <a:endParaRPr lang="fi-FI" sz="900" dirty="0">
              <a:solidFill>
                <a:schemeClr val="tx2"/>
              </a:solidFill>
            </a:endParaRPr>
          </a:p>
          <a:p>
            <a:pPr algn="ctr"/>
            <a:r>
              <a:rPr lang="fi-FI" sz="900" dirty="0">
                <a:solidFill>
                  <a:schemeClr val="tx2"/>
                </a:solidFill>
              </a:rPr>
              <a:t>kirjallisuuden  </a:t>
            </a:r>
          </a:p>
          <a:p>
            <a:pPr algn="ctr"/>
            <a:r>
              <a:rPr lang="fi-FI" sz="900" dirty="0">
                <a:solidFill>
                  <a:schemeClr val="tx2"/>
                </a:solidFill>
              </a:rPr>
              <a:t>lukijat</a:t>
            </a:r>
            <a:endParaRPr lang="fi-FI" sz="900" dirty="0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DE5BC226-325E-43D2-A9B6-19EC235A4A78}"/>
              </a:ext>
            </a:extLst>
          </p:cNvPr>
          <p:cNvSpPr/>
          <p:nvPr/>
        </p:nvSpPr>
        <p:spPr>
          <a:xfrm>
            <a:off x="2811327" y="5657395"/>
            <a:ext cx="9412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900" dirty="0">
                <a:solidFill>
                  <a:schemeClr val="tx2"/>
                </a:solidFill>
              </a:rPr>
              <a:t>Monipuoliset </a:t>
            </a:r>
          </a:p>
          <a:p>
            <a:pPr algn="ctr"/>
            <a:r>
              <a:rPr lang="fi-FI" sz="900" dirty="0">
                <a:solidFill>
                  <a:schemeClr val="tx2"/>
                </a:solidFill>
              </a:rPr>
              <a:t>mediankäyttäjät</a:t>
            </a:r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5CEF5200-B14A-487F-9A16-04FB148E003E}"/>
              </a:ext>
            </a:extLst>
          </p:cNvPr>
          <p:cNvSpPr/>
          <p:nvPr/>
        </p:nvSpPr>
        <p:spPr>
          <a:xfrm>
            <a:off x="3623476" y="5667737"/>
            <a:ext cx="1111202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900" dirty="0">
                <a:solidFill>
                  <a:schemeClr val="tx2"/>
                </a:solidFill>
              </a:rPr>
              <a:t>Lehtitekstejä ja </a:t>
            </a:r>
          </a:p>
          <a:p>
            <a:pPr algn="ctr"/>
            <a:r>
              <a:rPr lang="fi-FI" sz="900" dirty="0">
                <a:solidFill>
                  <a:schemeClr val="tx2"/>
                </a:solidFill>
              </a:rPr>
              <a:t>uutisia</a:t>
            </a:r>
          </a:p>
          <a:p>
            <a:pPr algn="ctr"/>
            <a:r>
              <a:rPr lang="fi-FI" sz="900" dirty="0">
                <a:solidFill>
                  <a:schemeClr val="tx2"/>
                </a:solidFill>
              </a:rPr>
              <a:t> lukevat </a:t>
            </a:r>
          </a:p>
          <a:p>
            <a:pPr algn="ctr"/>
            <a:r>
              <a:rPr lang="fi-FI" sz="900" dirty="0">
                <a:solidFill>
                  <a:schemeClr val="tx2"/>
                </a:solidFill>
              </a:rPr>
              <a:t>kaunokirjallisuuden </a:t>
            </a:r>
          </a:p>
          <a:p>
            <a:pPr algn="ctr"/>
            <a:r>
              <a:rPr lang="fi-FI" sz="900" dirty="0">
                <a:solidFill>
                  <a:schemeClr val="tx2"/>
                </a:solidFill>
              </a:rPr>
              <a:t>kaihtajat</a:t>
            </a:r>
            <a:endParaRPr lang="fi-FI" sz="900" dirty="0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604EB974-17FD-4A6F-A20B-2CBB3FEF8F25}"/>
              </a:ext>
            </a:extLst>
          </p:cNvPr>
          <p:cNvSpPr/>
          <p:nvPr/>
        </p:nvSpPr>
        <p:spPr>
          <a:xfrm>
            <a:off x="4645605" y="5654994"/>
            <a:ext cx="89640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900" dirty="0">
                <a:solidFill>
                  <a:schemeClr val="tx2"/>
                </a:solidFill>
              </a:rPr>
              <a:t>Aktiiviset </a:t>
            </a:r>
          </a:p>
          <a:p>
            <a:pPr algn="ctr"/>
            <a:r>
              <a:rPr lang="fi-FI" sz="900" dirty="0">
                <a:solidFill>
                  <a:schemeClr val="tx2"/>
                </a:solidFill>
              </a:rPr>
              <a:t>verkkotekstien </a:t>
            </a:r>
          </a:p>
          <a:p>
            <a:pPr algn="ctr"/>
            <a:r>
              <a:rPr lang="fi-FI" sz="900" dirty="0">
                <a:solidFill>
                  <a:schemeClr val="tx2"/>
                </a:solidFill>
              </a:rPr>
              <a:t>lukijat</a:t>
            </a:r>
            <a:endParaRPr lang="fi-FI" sz="900" dirty="0"/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3DB83449-357C-4F7E-8856-87B7CD7081CF}"/>
              </a:ext>
            </a:extLst>
          </p:cNvPr>
          <p:cNvSpPr/>
          <p:nvPr/>
        </p:nvSpPr>
        <p:spPr>
          <a:xfrm>
            <a:off x="5596038" y="5648737"/>
            <a:ext cx="7441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900" dirty="0">
                <a:solidFill>
                  <a:schemeClr val="tx2"/>
                </a:solidFill>
              </a:rPr>
              <a:t>Sarjakuvien </a:t>
            </a:r>
          </a:p>
          <a:p>
            <a:pPr algn="ctr"/>
            <a:r>
              <a:rPr lang="fi-FI" sz="900" dirty="0">
                <a:solidFill>
                  <a:schemeClr val="tx2"/>
                </a:solidFill>
              </a:rPr>
              <a:t>lukijat</a:t>
            </a:r>
            <a:endParaRPr lang="fi-FI" sz="900" dirty="0"/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4376A394-86AF-4F11-9A87-3F7085EDAAB7}"/>
              </a:ext>
            </a:extLst>
          </p:cNvPr>
          <p:cNvSpPr/>
          <p:nvPr/>
        </p:nvSpPr>
        <p:spPr>
          <a:xfrm>
            <a:off x="6538605" y="5648737"/>
            <a:ext cx="681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900" dirty="0">
                <a:solidFill>
                  <a:schemeClr val="tx2"/>
                </a:solidFill>
              </a:rPr>
              <a:t>Lukemista </a:t>
            </a:r>
          </a:p>
          <a:p>
            <a:pPr algn="ctr"/>
            <a:r>
              <a:rPr lang="fi-FI" sz="900" dirty="0">
                <a:solidFill>
                  <a:schemeClr val="tx2"/>
                </a:solidFill>
              </a:rPr>
              <a:t>karttavat</a:t>
            </a:r>
          </a:p>
        </p:txBody>
      </p:sp>
    </p:spTree>
    <p:extLst>
      <p:ext uri="{BB962C8B-B14F-4D97-AF65-F5344CB8AC3E}">
        <p14:creationId xmlns:p14="http://schemas.microsoft.com/office/powerpoint/2010/main" val="1454685395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2999</TotalTime>
  <Words>360</Words>
  <Application>Microsoft Office PowerPoint</Application>
  <PresentationFormat>Laajakuva</PresentationFormat>
  <Paragraphs>49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Metropolitan</vt:lpstr>
      <vt:lpstr>Sanomalehtien lukemisella yhteys oppimistuloksiin</vt:lpstr>
      <vt:lpstr>Verkkouutisten lukemisella yhteys oppimistuloksiin</vt:lpstr>
      <vt:lpstr>Mediankäyttäjäryhmien oppimistulokset  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Sirén, Marjo</dc:creator>
  <cp:lastModifiedBy>Hemanus Eeva</cp:lastModifiedBy>
  <cp:revision>114</cp:revision>
  <dcterms:created xsi:type="dcterms:W3CDTF">2017-12-08T10:17:10Z</dcterms:created>
  <dcterms:modified xsi:type="dcterms:W3CDTF">2018-01-25T05:49:19Z</dcterms:modified>
</cp:coreProperties>
</file>